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4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84" r:id="rId15"/>
    <p:sldId id="285" r:id="rId16"/>
    <p:sldId id="286" r:id="rId17"/>
    <p:sldId id="287" r:id="rId18"/>
    <p:sldId id="288" r:id="rId19"/>
    <p:sldId id="282" r:id="rId20"/>
    <p:sldId id="267" r:id="rId21"/>
    <p:sldId id="273" r:id="rId22"/>
    <p:sldId id="274" r:id="rId23"/>
    <p:sldId id="275" r:id="rId24"/>
    <p:sldId id="272" r:id="rId25"/>
    <p:sldId id="276" r:id="rId26"/>
    <p:sldId id="277" r:id="rId27"/>
    <p:sldId id="278" r:id="rId28"/>
    <p:sldId id="279" r:id="rId29"/>
    <p:sldId id="280" r:id="rId30"/>
    <p:sldId id="281" r:id="rId31"/>
    <p:sldId id="269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ukat.al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84545" autoAdjust="0"/>
  </p:normalViewPr>
  <p:slideViewPr>
    <p:cSldViewPr>
      <p:cViewPr>
        <p:scale>
          <a:sx n="57" d="100"/>
          <a:sy n="5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8"/>
    </p:cViewPr>
  </p:sorterViewPr>
  <p:notesViewPr>
    <p:cSldViewPr>
      <p:cViewPr varScale="1">
        <p:scale>
          <a:sx n="53" d="100"/>
          <a:sy n="53" d="100"/>
        </p:scale>
        <p:origin x="28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3400" y="0"/>
            <a:ext cx="2667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Strategic Planning of a Business School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3400" y="8685213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Professor </a:t>
            </a:r>
            <a:r>
              <a:rPr lang="en-US" dirty="0" err="1"/>
              <a:t>Dr</a:t>
            </a:r>
            <a:r>
              <a:rPr lang="en-US" dirty="0"/>
              <a:t> Syed </a:t>
            </a:r>
            <a:r>
              <a:rPr lang="en-US" dirty="0" err="1"/>
              <a:t>Zahoor</a:t>
            </a:r>
            <a:r>
              <a:rPr lang="en-US" dirty="0"/>
              <a:t> Hassan and </a:t>
            </a:r>
            <a:r>
              <a:rPr lang="en-US" dirty="0" err="1"/>
              <a:t>Dr</a:t>
            </a:r>
            <a:r>
              <a:rPr lang="en-US" dirty="0"/>
              <a:t> Shaukat Ali </a:t>
            </a:r>
            <a:r>
              <a:rPr lang="en-US" dirty="0" smtClean="0"/>
              <a:t>Brah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95800" y="8685213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D9515-5359-40B0-AF04-667AFA5E5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DEE7-CD0B-42E7-883E-3D531CFC2481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F5E7-3CDB-426F-8FD7-7D235EA40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F5E7-3CDB-426F-8FD7-7D235EA4073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4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1494D5-17B0-47F4-9E05-E4CC42C28E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574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 err="1" smtClean="0"/>
              <a:t>Dr</a:t>
            </a:r>
            <a:r>
              <a:rPr lang="en-US" dirty="0" smtClean="0"/>
              <a:t> Syed </a:t>
            </a:r>
            <a:r>
              <a:rPr lang="en-US" dirty="0" err="1" smtClean="0"/>
              <a:t>Zahoor</a:t>
            </a:r>
            <a:r>
              <a:rPr lang="en-US" dirty="0" smtClean="0"/>
              <a:t> Hassan and </a:t>
            </a:r>
            <a:r>
              <a:rPr lang="en-US" dirty="0" err="1" smtClean="0"/>
              <a:t>Dr</a:t>
            </a:r>
            <a:r>
              <a:rPr lang="en-US" dirty="0" smtClean="0"/>
              <a:t> Shaukat Ali Brah</a:t>
            </a:r>
            <a:endParaRPr lang="en-US" dirty="0"/>
          </a:p>
        </p:txBody>
      </p:sp>
      <p:sp>
        <p:nvSpPr>
          <p:cNvPr id="10" name="Footer Placeholder 13"/>
          <p:cNvSpPr txBox="1">
            <a:spLocks/>
          </p:cNvSpPr>
          <p:nvPr userDrawn="1"/>
        </p:nvSpPr>
        <p:spPr>
          <a:xfrm>
            <a:off x="3581400" y="76200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Strategic Planning of a Business School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CAF141-4EFC-4449-829D-B724113A3DD8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E1186F-99AB-41F3-BC98-0C5C60C3DD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E31D-5D05-414F-A132-0CB4947E339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12F4-FB69-4B0E-8D54-37AFB1E6B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3432175"/>
            <a:ext cx="7123113" cy="2435225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smtClean="0"/>
              <a:t>Syed Zahoor Hassan, PhD</a:t>
            </a:r>
            <a:br>
              <a:rPr lang="en-US" sz="4500" b="1" dirty="0" smtClean="0"/>
            </a:br>
            <a:r>
              <a:rPr lang="en-US" sz="3800" dirty="0" smtClean="0"/>
              <a:t>Professor, SDSB, LUMS</a:t>
            </a:r>
            <a:br>
              <a:rPr lang="en-US" sz="3800" dirty="0" smtClean="0"/>
            </a:br>
            <a:r>
              <a:rPr lang="en-US" sz="3800" dirty="0" smtClean="0"/>
              <a:t>Former Vice Chancellor LUMS</a:t>
            </a:r>
          </a:p>
          <a:p>
            <a:endParaRPr lang="en-US" sz="3800" dirty="0" smtClean="0"/>
          </a:p>
          <a:p>
            <a:r>
              <a:rPr lang="en-US" sz="4500" b="1" dirty="0" smtClean="0"/>
              <a:t>Shaukat Ali Brah, PhD</a:t>
            </a:r>
            <a:br>
              <a:rPr lang="en-US" sz="4500" b="1" dirty="0" smtClean="0"/>
            </a:br>
            <a:r>
              <a:rPr lang="en-US" sz="3800" dirty="0" smtClean="0"/>
              <a:t>Founding (and Former) Rector KSBL</a:t>
            </a:r>
            <a:br>
              <a:rPr lang="en-US" sz="3800" dirty="0" smtClean="0"/>
            </a:br>
            <a:r>
              <a:rPr lang="en-US" sz="3800" dirty="0" smtClean="0"/>
              <a:t>Former Professor &amp; Dean KSBL, AGU and LUMS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Metrics and Strategies of a Business </a:t>
            </a:r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400" dirty="0" smtClean="0"/>
              <a:t>April 28-29,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8038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Strategies 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378952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Goals</a:t>
            </a:r>
          </a:p>
          <a:p>
            <a:pPr lvl="1"/>
            <a:r>
              <a:rPr lang="en-US" sz="3300" dirty="0" smtClean="0"/>
              <a:t>Typically 5 to 8</a:t>
            </a:r>
          </a:p>
          <a:p>
            <a:r>
              <a:rPr lang="en-US" sz="3800" dirty="0" smtClean="0"/>
              <a:t>Metrics</a:t>
            </a:r>
          </a:p>
          <a:p>
            <a:pPr lvl="1"/>
            <a:r>
              <a:rPr lang="en-US" sz="3300" dirty="0" smtClean="0"/>
              <a:t>Measurable and well defined</a:t>
            </a:r>
          </a:p>
          <a:p>
            <a:pPr lvl="1"/>
            <a:r>
              <a:rPr lang="en-US" sz="3300" dirty="0"/>
              <a:t>If </a:t>
            </a:r>
            <a:r>
              <a:rPr lang="en-US" sz="3300" dirty="0" smtClean="0"/>
              <a:t>everything </a:t>
            </a:r>
            <a:r>
              <a:rPr lang="en-US" sz="3300" dirty="0"/>
              <a:t>is </a:t>
            </a:r>
            <a:r>
              <a:rPr lang="en-US" sz="3300" dirty="0" smtClean="0"/>
              <a:t>important, </a:t>
            </a:r>
            <a:r>
              <a:rPr lang="en-US" sz="3300" dirty="0"/>
              <a:t>then </a:t>
            </a:r>
            <a:r>
              <a:rPr lang="en-US" sz="3300" dirty="0" smtClean="0"/>
              <a:t>nothing </a:t>
            </a:r>
            <a:r>
              <a:rPr lang="en-US" sz="3300" dirty="0"/>
              <a:t>is </a:t>
            </a:r>
            <a:r>
              <a:rPr lang="en-US" sz="3300" dirty="0" smtClean="0"/>
              <a:t>important</a:t>
            </a:r>
          </a:p>
          <a:p>
            <a:r>
              <a:rPr lang="en-US" sz="3800" dirty="0" smtClean="0"/>
              <a:t>Strategies</a:t>
            </a:r>
          </a:p>
          <a:p>
            <a:pPr lvl="1"/>
            <a:r>
              <a:rPr lang="en-US" sz="3300" dirty="0" smtClean="0"/>
              <a:t>Clear and well communicated</a:t>
            </a:r>
          </a:p>
          <a:p>
            <a:r>
              <a:rPr lang="en-US" sz="3800" dirty="0" smtClean="0"/>
              <a:t>Leads</a:t>
            </a:r>
          </a:p>
          <a:p>
            <a:pPr lvl="1"/>
            <a:r>
              <a:rPr lang="en-US" sz="3300" dirty="0" smtClean="0"/>
              <a:t>If everyone is responsible, then no one is responsible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600706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Example*: UCF </a:t>
            </a:r>
            <a:br>
              <a:rPr lang="en-GB" altLang="en-US" dirty="0" smtClean="0"/>
            </a:br>
            <a:r>
              <a:rPr lang="en-GB" altLang="en-US" dirty="0" smtClean="0"/>
              <a:t>Goals, Metrics, Strategies and Leads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Goal 2: Attract and cultivate exceptional and diverse faculty, students, and staff whose collective contributions strengthen us </a:t>
            </a:r>
          </a:p>
          <a:p>
            <a:pPr lvl="1"/>
            <a:r>
              <a:rPr lang="en-US" sz="2800" dirty="0" smtClean="0"/>
              <a:t>Faculty prominence 	</a:t>
            </a:r>
          </a:p>
          <a:p>
            <a:pPr lvl="1"/>
            <a:r>
              <a:rPr lang="en-US" sz="2800" dirty="0" smtClean="0"/>
              <a:t>Faculty and staff diversity and inclusiveness </a:t>
            </a:r>
          </a:p>
          <a:p>
            <a:pPr lvl="1"/>
            <a:r>
              <a:rPr lang="en-US" sz="2800" dirty="0" smtClean="0"/>
              <a:t>Student prominence 	</a:t>
            </a:r>
          </a:p>
          <a:p>
            <a:pPr lvl="1"/>
            <a:r>
              <a:rPr lang="en-US" sz="2800" dirty="0" smtClean="0"/>
              <a:t>Student diversity and inclusiveness 	</a:t>
            </a:r>
          </a:p>
          <a:p>
            <a:pPr lvl="1"/>
            <a:r>
              <a:rPr lang="en-US" sz="2800" dirty="0" smtClean="0"/>
              <a:t>Work environment </a:t>
            </a:r>
          </a:p>
          <a:p>
            <a:pPr lvl="1"/>
            <a:r>
              <a:rPr lang="en-US" sz="2800" dirty="0" smtClean="0"/>
              <a:t>External perceptions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Source: UCF Collective Impact Strategic Plan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264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Faculty Prominence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925335" cy="52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65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GB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Faculty and Staff Diversity and Inclusiveness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640"/>
            <a:ext cx="9144000" cy="45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421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Student</a:t>
            </a:r>
            <a:r>
              <a:rPr lang="en-US" dirty="0" smtClean="0"/>
              <a:t> </a:t>
            </a:r>
            <a:r>
              <a:rPr lang="en-US" dirty="0"/>
              <a:t>Prominence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859"/>
            <a:ext cx="9144000" cy="42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5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Student Diversity and Inclusiveness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" y="1709361"/>
            <a:ext cx="9097156" cy="49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8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 Environment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87632"/>
            <a:ext cx="9144000" cy="33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74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GB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External Perceptions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16383"/>
            <a:ext cx="9143999" cy="44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9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Example*: UCF </a:t>
            </a:r>
            <a:br>
              <a:rPr lang="en-GB" altLang="en-US" dirty="0" smtClean="0"/>
            </a:br>
            <a:r>
              <a:rPr lang="en-GB" altLang="en-US" dirty="0" smtClean="0"/>
              <a:t>Goals, Metrics, Strategies and Leads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Goal 4: Create partnerships at every level that amplify our academic, economic and cultural impact and reputation </a:t>
            </a:r>
          </a:p>
          <a:p>
            <a:pPr lvl="1"/>
            <a:r>
              <a:rPr lang="en-US" sz="2800" dirty="0" smtClean="0"/>
              <a:t>Research collaborations </a:t>
            </a:r>
          </a:p>
          <a:p>
            <a:pPr lvl="1"/>
            <a:r>
              <a:rPr lang="en-US" sz="2800" dirty="0" smtClean="0"/>
              <a:t>Intellectual anchor for industry clusters </a:t>
            </a:r>
          </a:p>
          <a:p>
            <a:pPr lvl="1"/>
            <a:r>
              <a:rPr lang="en-US" sz="2800" dirty="0" smtClean="0"/>
              <a:t>National and global impact </a:t>
            </a:r>
          </a:p>
          <a:p>
            <a:pPr lvl="1"/>
            <a:r>
              <a:rPr lang="en-US" sz="2800" dirty="0" smtClean="0"/>
              <a:t>Arts and culture impact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Source: UCF Collective Impact Strategic Plan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8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Collaborations 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836"/>
            <a:ext cx="9144000" cy="34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24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“An idea not coupled with action will never get any bigger than the brain cell it occupied” </a:t>
            </a:r>
          </a:p>
          <a:p>
            <a:pPr algn="r"/>
            <a:r>
              <a:rPr lang="en-US" sz="3600" dirty="0" smtClean="0"/>
              <a:t>– Arnold </a:t>
            </a:r>
            <a:r>
              <a:rPr lang="en-US" sz="3600" dirty="0" err="1" smtClean="0"/>
              <a:t>Glasow</a:t>
            </a:r>
            <a:endParaRPr lang="en-US" sz="36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Metrics of a Business School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60788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Intellectual Anchor for Industry Clusters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234"/>
            <a:ext cx="9144000" cy="33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14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and Global Impact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3" y="2009742"/>
            <a:ext cx="9150994" cy="38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35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Arts and Culture Impact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3" y="2098687"/>
            <a:ext cx="9110067" cy="36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3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Example*: UCF </a:t>
            </a:r>
            <a:br>
              <a:rPr lang="en-GB" altLang="en-US" dirty="0" smtClean="0"/>
            </a:br>
            <a:r>
              <a:rPr lang="en-GB" altLang="en-US" dirty="0" smtClean="0"/>
              <a:t>Goals, Metrics, Strategies and Leads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Goal 5: Innovate academic, operational, and financial models to transform higher education</a:t>
            </a:r>
          </a:p>
          <a:p>
            <a:pPr lvl="1"/>
            <a:r>
              <a:rPr lang="en-US" sz="2800" dirty="0" smtClean="0"/>
              <a:t>New standard leadership </a:t>
            </a:r>
          </a:p>
          <a:p>
            <a:pPr lvl="1"/>
            <a:r>
              <a:rPr lang="en-US" sz="2800" dirty="0" smtClean="0"/>
              <a:t>Funding diversification 	</a:t>
            </a:r>
          </a:p>
          <a:p>
            <a:pPr lvl="1"/>
            <a:r>
              <a:rPr lang="en-US" sz="2800" dirty="0" smtClean="0"/>
              <a:t>Cost management 	</a:t>
            </a:r>
          </a:p>
          <a:p>
            <a:pPr lvl="1"/>
            <a:r>
              <a:rPr lang="en-US" sz="2800" dirty="0" smtClean="0"/>
              <a:t>Technology innovation 	</a:t>
            </a:r>
          </a:p>
          <a:p>
            <a:pPr lvl="1"/>
            <a:r>
              <a:rPr lang="en-US" sz="2800" dirty="0" smtClean="0"/>
              <a:t>Facilities 	</a:t>
            </a:r>
          </a:p>
          <a:p>
            <a:pPr lvl="1"/>
            <a:r>
              <a:rPr lang="en-US" sz="2800" dirty="0" smtClean="0"/>
              <a:t>Health and sustainability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Source: UCF Collective Impact Strategic Plan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272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Standard Leadership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960"/>
            <a:ext cx="9144000" cy="3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17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Diversification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351"/>
            <a:ext cx="9144000" cy="50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00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Management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8361"/>
            <a:ext cx="9144000" cy="46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22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Innovation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554"/>
            <a:ext cx="9111581" cy="36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275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Facilities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" y="2137359"/>
            <a:ext cx="9111581" cy="35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84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and </a:t>
            </a:r>
            <a:r>
              <a:rPr lang="en-US" dirty="0" smtClean="0"/>
              <a:t>Sustainability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41227"/>
            <a:ext cx="9144000" cy="37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 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Impact Assessment Framework*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Educational</a:t>
            </a:r>
          </a:p>
          <a:p>
            <a:pPr lvl="1"/>
            <a:r>
              <a:rPr lang="en-US" dirty="0" smtClean="0"/>
              <a:t>Business development</a:t>
            </a:r>
          </a:p>
          <a:p>
            <a:pPr lvl="1"/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Regional ecosystem and societal</a:t>
            </a:r>
          </a:p>
          <a:p>
            <a:pPr lvl="1"/>
            <a:r>
              <a:rPr lang="en-US" dirty="0" smtClean="0"/>
              <a:t>Regional image</a:t>
            </a:r>
          </a:p>
          <a:p>
            <a:r>
              <a:rPr lang="en-US" sz="3200" dirty="0" smtClean="0"/>
              <a:t>Metrics and Strategies</a:t>
            </a:r>
          </a:p>
          <a:p>
            <a:r>
              <a:rPr lang="en-US" sz="3200" dirty="0" smtClean="0"/>
              <a:t>Monitoring and Control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324600"/>
            <a:ext cx="829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Source: </a:t>
            </a:r>
            <a:r>
              <a:rPr lang="en-US" dirty="0"/>
              <a:t>bsis@efmdglobal.org - efmdglobal.org/</a:t>
            </a:r>
            <a:r>
              <a:rPr lang="en-US" dirty="0" err="1"/>
              <a:t>bsis</a:t>
            </a:r>
            <a:r>
              <a:rPr lang="en-US" dirty="0"/>
              <a:t> - fnege.org/</a:t>
            </a:r>
            <a:r>
              <a:rPr lang="en-US" dirty="0" err="1"/>
              <a:t>nos-programmes</a:t>
            </a:r>
            <a:r>
              <a:rPr lang="en-US" dirty="0"/>
              <a:t>/</a:t>
            </a:r>
            <a:r>
              <a:rPr lang="en-US" dirty="0" err="1"/>
              <a:t>bsis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07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and Measurement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Transparency</a:t>
            </a:r>
          </a:p>
          <a:p>
            <a:pPr lvl="1"/>
            <a:r>
              <a:rPr lang="en-US" dirty="0" smtClean="0"/>
              <a:t>Inclusiveness of different voices and stakeholders</a:t>
            </a:r>
          </a:p>
          <a:p>
            <a:pPr lvl="1"/>
            <a:r>
              <a:rPr lang="en-US" dirty="0" smtClean="0"/>
              <a:t>Communicating periodic progress and hurdles</a:t>
            </a:r>
          </a:p>
          <a:p>
            <a:r>
              <a:rPr lang="en-US" sz="3200" dirty="0" smtClean="0"/>
              <a:t>Accountability</a:t>
            </a:r>
          </a:p>
          <a:p>
            <a:pPr lvl="1"/>
            <a:r>
              <a:rPr lang="en-US" dirty="0" smtClean="0"/>
              <a:t>Clear identification of leads</a:t>
            </a:r>
          </a:p>
          <a:p>
            <a:pPr lvl="1"/>
            <a:r>
              <a:rPr lang="en-US" dirty="0" smtClean="0"/>
              <a:t>Quantifiable measures</a:t>
            </a:r>
          </a:p>
          <a:p>
            <a:r>
              <a:rPr lang="en-US" sz="3200" dirty="0" smtClean="0"/>
              <a:t>Evolution</a:t>
            </a:r>
          </a:p>
          <a:p>
            <a:pPr lvl="1"/>
            <a:r>
              <a:rPr lang="en-US" dirty="0" smtClean="0"/>
              <a:t>Living document able </a:t>
            </a:r>
            <a:r>
              <a:rPr lang="en-US" dirty="0"/>
              <a:t>to adapt to changes in the economic, social, </a:t>
            </a:r>
            <a:r>
              <a:rPr lang="en-US" dirty="0" smtClean="0"/>
              <a:t>political, technical and managerial </a:t>
            </a:r>
            <a:r>
              <a:rPr lang="en-US" dirty="0"/>
              <a:t>environment </a:t>
            </a:r>
            <a:endParaRPr lang="en-US" dirty="0" smtClean="0"/>
          </a:p>
          <a:p>
            <a:r>
              <a:rPr lang="en-US" sz="3200" dirty="0" smtClean="0"/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31003856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Concluding Thought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95600"/>
          </a:xfrm>
        </p:spPr>
        <p:txBody>
          <a:bodyPr>
            <a:normAutofit/>
          </a:bodyPr>
          <a:lstStyle/>
          <a:p>
            <a:r>
              <a:rPr lang="en-US" sz="3600" dirty="0"/>
              <a:t>“There is nothing so useless as doing efficiently that which should not be done at </a:t>
            </a:r>
            <a:r>
              <a:rPr lang="en-US" sz="3600" dirty="0" smtClean="0"/>
              <a:t>all” </a:t>
            </a:r>
          </a:p>
          <a:p>
            <a:pPr algn="r"/>
            <a:r>
              <a:rPr lang="en-US" sz="3600" dirty="0" smtClean="0"/>
              <a:t>– </a:t>
            </a:r>
            <a:r>
              <a:rPr lang="en-US" sz="3600" dirty="0"/>
              <a:t>Peter F. Drucker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11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Impact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Budget (direct impact) </a:t>
            </a:r>
          </a:p>
          <a:p>
            <a:pPr lvl="1"/>
            <a:r>
              <a:rPr lang="en-US" sz="2800" dirty="0" smtClean="0"/>
              <a:t>Total budget of the School for the year</a:t>
            </a:r>
          </a:p>
          <a:p>
            <a:pPr lvl="1"/>
            <a:r>
              <a:rPr lang="en-US" sz="2800" dirty="0" smtClean="0"/>
              <a:t>Percentage of the total budget spent in the impact zone (student association, alumni, special projects)</a:t>
            </a:r>
          </a:p>
          <a:p>
            <a:pPr lvl="1"/>
            <a:r>
              <a:rPr lang="en-US" sz="2800" dirty="0" smtClean="0"/>
              <a:t>The School’s Foundation budget for the year (fund-raising, investment)</a:t>
            </a:r>
          </a:p>
          <a:p>
            <a:r>
              <a:rPr lang="en-US" sz="3200" dirty="0" smtClean="0"/>
              <a:t>Expenditure (indirect impact)</a:t>
            </a:r>
          </a:p>
          <a:p>
            <a:pPr lvl="1"/>
            <a:r>
              <a:rPr lang="en-US" sz="2800" dirty="0" smtClean="0"/>
              <a:t>Percentage of the expenditure spent in the impact zone</a:t>
            </a:r>
          </a:p>
        </p:txBody>
      </p:sp>
    </p:spTree>
    <p:extLst>
      <p:ext uri="{BB962C8B-B14F-4D97-AF65-F5344CB8AC3E}">
        <p14:creationId xmlns:p14="http://schemas.microsoft.com/office/powerpoint/2010/main" val="2040055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Educational Impact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 flows</a:t>
            </a:r>
          </a:p>
          <a:p>
            <a:pPr lvl="1"/>
            <a:r>
              <a:rPr lang="en-US" sz="2800" dirty="0" smtClean="0"/>
              <a:t>Enrollments, graduation rate, quality, diversity, exchange programs</a:t>
            </a:r>
          </a:p>
          <a:p>
            <a:r>
              <a:rPr lang="en-US" sz="3200" dirty="0" smtClean="0"/>
              <a:t>Entry into the job market</a:t>
            </a:r>
          </a:p>
          <a:p>
            <a:r>
              <a:rPr lang="en-US" sz="3200" dirty="0" smtClean="0"/>
              <a:t>Executive education</a:t>
            </a:r>
          </a:p>
          <a:p>
            <a:r>
              <a:rPr lang="en-US" sz="3200" dirty="0" smtClean="0"/>
              <a:t>Part-time degree and certificate programs</a:t>
            </a:r>
          </a:p>
          <a:p>
            <a:r>
              <a:rPr lang="en-US" sz="3200" dirty="0" smtClean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2060829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Business Development Impact 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Resources of interns, employees, training, consulting, research and projects for industry</a:t>
            </a:r>
          </a:p>
          <a:p>
            <a:r>
              <a:rPr lang="en-US" sz="3200" dirty="0" smtClean="0"/>
              <a:t>New business creation</a:t>
            </a:r>
          </a:p>
          <a:p>
            <a:pPr lvl="1"/>
            <a:r>
              <a:rPr lang="en-US" sz="2800" dirty="0" smtClean="0"/>
              <a:t>Entrepreneurial projects</a:t>
            </a:r>
          </a:p>
          <a:p>
            <a:pPr lvl="1"/>
            <a:r>
              <a:rPr lang="en-US" sz="2800" dirty="0" smtClean="0"/>
              <a:t>Startup in the impact zone by incubator centers, students and faculty</a:t>
            </a:r>
          </a:p>
          <a:p>
            <a:pPr lvl="1"/>
            <a:r>
              <a:rPr lang="en-US" sz="2800" dirty="0" smtClean="0"/>
              <a:t>Number of jobs created by startups</a:t>
            </a:r>
          </a:p>
          <a:p>
            <a:pPr lvl="1"/>
            <a:r>
              <a:rPr lang="en-US" sz="2800" dirty="0" smtClean="0"/>
              <a:t>Number of business takeover by students, faculty or alumni in the impact zone</a:t>
            </a:r>
          </a:p>
          <a:p>
            <a:pPr lvl="1"/>
            <a:r>
              <a:rPr lang="en-US" sz="2800" dirty="0" smtClean="0"/>
              <a:t>Number of jobs saved by business takeovers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232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Intellectual Impact (Last</a:t>
            </a:r>
            <a:r>
              <a:rPr lang="en-US" smtClean="0"/>
              <a:t> Three Years)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and </a:t>
            </a:r>
            <a:r>
              <a:rPr lang="en-US" dirty="0" smtClean="0"/>
              <a:t>international impact of the business school intellectual output</a:t>
            </a:r>
          </a:p>
          <a:p>
            <a:pPr lvl="1"/>
            <a:r>
              <a:rPr lang="en-US" dirty="0" smtClean="0"/>
              <a:t>Quality and quantity of research output</a:t>
            </a:r>
          </a:p>
          <a:p>
            <a:pPr lvl="1"/>
            <a:r>
              <a:rPr lang="en-US" dirty="0" smtClean="0"/>
              <a:t>Presentation of research work</a:t>
            </a:r>
          </a:p>
          <a:p>
            <a:pPr lvl="1"/>
            <a:r>
              <a:rPr lang="en-US" dirty="0" smtClean="0"/>
              <a:t>Leadership role in academic scholarship</a:t>
            </a:r>
          </a:p>
          <a:p>
            <a:pPr lvl="1"/>
            <a:r>
              <a:rPr lang="en-US" dirty="0" smtClean="0"/>
              <a:t>Number of graduated research scholars</a:t>
            </a:r>
          </a:p>
          <a:p>
            <a:r>
              <a:rPr lang="en-US" dirty="0" smtClean="0"/>
              <a:t>Impact of publications/communications on the regional community </a:t>
            </a:r>
          </a:p>
          <a:p>
            <a:r>
              <a:rPr lang="en-US" dirty="0" smtClean="0"/>
              <a:t>Chairs and research partnerships</a:t>
            </a:r>
          </a:p>
          <a:p>
            <a:r>
              <a:rPr lang="en-US" dirty="0" smtClean="0"/>
              <a:t>Public lectures and seminars</a:t>
            </a:r>
          </a:p>
        </p:txBody>
      </p:sp>
    </p:spTree>
    <p:extLst>
      <p:ext uri="{BB962C8B-B14F-4D97-AF65-F5344CB8AC3E}">
        <p14:creationId xmlns:p14="http://schemas.microsoft.com/office/powerpoint/2010/main" val="21784753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Regional Ecosystem &amp; Societal Impact 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School participation in regional academic and professional networks</a:t>
            </a:r>
          </a:p>
          <a:p>
            <a:r>
              <a:rPr lang="en-US" sz="3200" dirty="0" smtClean="0"/>
              <a:t>Opportunities for visiting faculty positions</a:t>
            </a:r>
            <a:endParaRPr lang="en-US" sz="3200" dirty="0" smtClean="0"/>
          </a:p>
          <a:p>
            <a:r>
              <a:rPr lang="en-US" sz="3200" dirty="0" smtClean="0"/>
              <a:t>Faculty participation in professional or civic functions within the Region</a:t>
            </a:r>
          </a:p>
          <a:p>
            <a:r>
              <a:rPr lang="en-US" sz="3200" dirty="0" smtClean="0"/>
              <a:t>Societal impact</a:t>
            </a:r>
            <a:endParaRPr lang="en-US" sz="3200" dirty="0" smtClean="0"/>
          </a:p>
          <a:p>
            <a:pPr lvl="1"/>
            <a:r>
              <a:rPr lang="en-US" sz="2800" dirty="0" smtClean="0"/>
              <a:t>Corporate social responsibility</a:t>
            </a:r>
          </a:p>
          <a:p>
            <a:pPr lvl="1"/>
            <a:r>
              <a:rPr lang="en-US" sz="2800" dirty="0" smtClean="0"/>
              <a:t>Coverage in curriculum</a:t>
            </a:r>
          </a:p>
          <a:p>
            <a:pPr lvl="1"/>
            <a:r>
              <a:rPr lang="en-US" sz="2800" dirty="0" smtClean="0"/>
              <a:t>Student and faculty participation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5298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Regional Image Impact </a:t>
            </a:r>
            <a:endParaRPr lang="en-GB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Attractiveness for the business enterprise</a:t>
            </a:r>
            <a:endParaRPr lang="en-US" sz="3200" dirty="0" smtClean="0"/>
          </a:p>
          <a:p>
            <a:r>
              <a:rPr lang="en-US" sz="3200" dirty="0" smtClean="0"/>
              <a:t>Regional image of the school</a:t>
            </a:r>
          </a:p>
          <a:p>
            <a:r>
              <a:rPr lang="en-US" sz="3200" dirty="0" smtClean="0"/>
              <a:t>National and international image</a:t>
            </a:r>
          </a:p>
          <a:p>
            <a:r>
              <a:rPr lang="en-US" sz="3200" dirty="0" smtClean="0"/>
              <a:t>Contribution of the school to the image in the region</a:t>
            </a:r>
          </a:p>
          <a:p>
            <a:r>
              <a:rPr lang="en-US" sz="3200" dirty="0"/>
              <a:t>Reputation of the </a:t>
            </a:r>
            <a:r>
              <a:rPr lang="en-US" sz="3200" dirty="0" smtClean="0"/>
              <a:t>school </a:t>
            </a:r>
            <a:r>
              <a:rPr lang="en-US" sz="3200" dirty="0"/>
              <a:t>in </a:t>
            </a:r>
            <a:r>
              <a:rPr lang="en-US" sz="3200" dirty="0" smtClean="0"/>
              <a:t>national </a:t>
            </a:r>
            <a:r>
              <a:rPr lang="en-US" sz="3200" dirty="0"/>
              <a:t>and </a:t>
            </a:r>
            <a:r>
              <a:rPr lang="en-US" sz="3200" dirty="0" smtClean="0"/>
              <a:t>international rankings and accreditations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02338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619</Words>
  <Application>Microsoft Office PowerPoint</Application>
  <PresentationFormat>On-screen Show (4:3)</PresentationFormat>
  <Paragraphs>135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Tw Cen MT</vt:lpstr>
      <vt:lpstr>Wingdings</vt:lpstr>
      <vt:lpstr>Wingdings 2</vt:lpstr>
      <vt:lpstr>Median</vt:lpstr>
      <vt:lpstr>Custom Design</vt:lpstr>
      <vt:lpstr>Metrics and Strategies of a Business School</vt:lpstr>
      <vt:lpstr>Metrics of a Business School</vt:lpstr>
      <vt:lpstr>Outline </vt:lpstr>
      <vt:lpstr>Financial Impact</vt:lpstr>
      <vt:lpstr>Educational Impact</vt:lpstr>
      <vt:lpstr>Business Development Impact </vt:lpstr>
      <vt:lpstr>Intellectual Impact (Last Three Years)</vt:lpstr>
      <vt:lpstr>Regional Ecosystem &amp; Societal Impact </vt:lpstr>
      <vt:lpstr>Regional Image Impact </vt:lpstr>
      <vt:lpstr>Metrics and Strategies </vt:lpstr>
      <vt:lpstr>Example*: UCF  Goals, Metrics, Strategies and Leads</vt:lpstr>
      <vt:lpstr> </vt:lpstr>
      <vt:lpstr> </vt:lpstr>
      <vt:lpstr> </vt:lpstr>
      <vt:lpstr> </vt:lpstr>
      <vt:lpstr> </vt:lpstr>
      <vt:lpstr> </vt:lpstr>
      <vt:lpstr>Example*: UCF  Goals, Metrics, Strategies and Leads</vt:lpstr>
      <vt:lpstr>Research Collaborations </vt:lpstr>
      <vt:lpstr>Intellectual Anchor for Industry Clusters</vt:lpstr>
      <vt:lpstr>National and Global Impact</vt:lpstr>
      <vt:lpstr>Arts and Culture Impact</vt:lpstr>
      <vt:lpstr>Example*: UCF  Goals, Metrics, Strategies and Leads</vt:lpstr>
      <vt:lpstr>New Standard Leadership</vt:lpstr>
      <vt:lpstr>Funding Diversification</vt:lpstr>
      <vt:lpstr>Cost Management</vt:lpstr>
      <vt:lpstr>Technology Innovation</vt:lpstr>
      <vt:lpstr>Facilities</vt:lpstr>
      <vt:lpstr>Health and Sustainability</vt:lpstr>
      <vt:lpstr>Implementation and Measurement</vt:lpstr>
      <vt:lpstr>Concluding Thought </vt:lpstr>
    </vt:vector>
  </TitlesOfParts>
  <Manager>Shaukat Brah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Shaukat Brah</dc:creator>
  <cp:lastModifiedBy>Shaukat Brah</cp:lastModifiedBy>
  <cp:revision>369</cp:revision>
  <cp:lastPrinted>2016-09-14T13:53:40Z</cp:lastPrinted>
  <dcterms:created xsi:type="dcterms:W3CDTF">2010-08-15T06:26:49Z</dcterms:created>
  <dcterms:modified xsi:type="dcterms:W3CDTF">2017-04-26T06:57:20Z</dcterms:modified>
</cp:coreProperties>
</file>